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6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92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55"/>
    <p:restoredTop sz="94444"/>
  </p:normalViewPr>
  <p:slideViewPr>
    <p:cSldViewPr snapToGrid="0" snapToObjects="1">
      <p:cViewPr varScale="1">
        <p:scale>
          <a:sx n="81" d="100"/>
          <a:sy n="81" d="100"/>
        </p:scale>
        <p:origin x="858" y="90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8145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</a:t>
            </a:r>
            <a:r>
              <a:rPr lang="en-US" sz="1100" b="0" i="0" u="none" strike="noStrike" cap="none" baseline="0" dirty="0">
                <a:solidFill>
                  <a:schemeClr val="dk2"/>
                </a:solidFill>
              </a:rPr>
              <a:t> </a:t>
            </a:r>
            <a:r>
              <a:rPr lang="en-US" sz="1100" b="0" i="0" u="none" strike="noStrike" cap="none" dirty="0">
                <a:solidFill>
                  <a:schemeClr val="dk2"/>
                </a:solidFill>
              </a:rPr>
              <a:t>page(s) at the end.</a:t>
            </a:r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55532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3" name="Shape 2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17048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3922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3" name="Shape 2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08849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7" name="Shape 3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14149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1" name="Shape 3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68001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1" name="Shape 3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58316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8" name="Shape 3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83054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3" name="Shape 3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18632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45545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9" name="Shape 3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0042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17078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0" name="Shape 3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6693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2" name="Shape 4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73393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3" name="Shape 4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35230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Shape 4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23" name="Shape 4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72726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6" name="Shape 4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59329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7" name="Shape 4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09531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8" name="Shape 4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66674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9" name="Shape 4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19194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Shape 4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9" name="Shape 4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65960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2" name="Shape 4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848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31544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2" name="Shape 5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51718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Shape 5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0" name="Shape 5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071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5" name="Shape 5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8856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6207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0613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8160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5599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369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489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34449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15298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85135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685340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4678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28655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35663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076752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978478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1155700" y="814388"/>
            <a:ext cx="13932000" cy="17255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39588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560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88451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26939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15949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57672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7316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48390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79685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61916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EEBBF29-AE6B-4E79-A9D5-63079BD0AB9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07202BFB-B7A4-4819-A1EC-105F602596C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29327321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4" r:id="rId18"/>
    <p:sldLayoutId id="2147483725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egular_expressio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egular_expressio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://xkcd.com/208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1695690" y="3264762"/>
            <a:ext cx="12864619" cy="225680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Лекция </a:t>
            </a:r>
            <a:r>
              <a:rPr lang="en-US" sz="76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12</a:t>
            </a:r>
            <a:br>
              <a:rPr lang="en-US" sz="76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</a:br>
            <a:r>
              <a:rPr lang="ru-RU" sz="76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Регулярные выражения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06" name="Shape 206"/>
          <p:cNvSpPr txBox="1"/>
          <p:nvPr/>
        </p:nvSpPr>
        <p:spPr>
          <a:xfrm>
            <a:off x="8264769" y="6988169"/>
            <a:ext cx="5719240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200" u="none" strike="noStrike" cap="none" dirty="0">
                <a:solidFill>
                  <a:srgbClr val="00B0F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Владислав Карюкин</a:t>
            </a:r>
            <a:endParaRPr lang="en-US" sz="3200" u="none" strike="noStrike" cap="none" dirty="0">
              <a:solidFill>
                <a:srgbClr val="00B0F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title"/>
          </p:nvPr>
        </p:nvSpPr>
        <p:spPr>
          <a:xfrm>
            <a:off x="504092" y="1066901"/>
            <a:ext cx="15030131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60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И</a:t>
            </a:r>
            <a:r>
              <a:rPr lang="ru-RU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спользование</a:t>
            </a:r>
            <a:r>
              <a:rPr lang="en-US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6000" u="none" strike="noStrike" cap="none" dirty="0" err="1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re.search</a:t>
            </a:r>
            <a:r>
              <a:rPr lang="en-US" sz="6000" u="none" strike="noStrike" cap="none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()</a:t>
            </a:r>
            <a:r>
              <a:rPr lang="en-US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как</a:t>
            </a:r>
            <a:r>
              <a:rPr lang="en-US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6000" u="none" strike="noStrike" cap="none" dirty="0" err="1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startswith</a:t>
            </a:r>
            <a:r>
              <a:rPr lang="en-US" sz="60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()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7881325" y="3120650"/>
            <a:ext cx="7895700" cy="341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import re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line.rstrip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re.search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From:', line)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print(line)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x="682250" y="3305150"/>
            <a:ext cx="8364000" cy="32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line.rstrip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line.startswith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('From:')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print(line)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240550" y="7454900"/>
            <a:ext cx="157622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FFFF00"/>
              </a:buClr>
              <a:buSzPct val="25000"/>
            </a:pPr>
            <a:r>
              <a:rPr lang="ru-RU" sz="3200" dirty="0">
                <a:solidFill>
                  <a:srgbClr val="FFC000"/>
                </a:solidFill>
              </a:rPr>
              <a:t>Мы настраиваем соответствие, добавляя специальные символы в строку</a:t>
            </a:r>
            <a:endParaRPr lang="en-US" sz="3200" u="none" strike="noStrike" cap="none" dirty="0">
              <a:solidFill>
                <a:srgbClr val="FFC0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Подстановка символов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82" name="Shape 282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225651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altLang="ru-RU" sz="3200" dirty="0">
                <a:latin typeface="Arial" panose="020B0604020202020204" pitchFamily="34" charset="0"/>
              </a:rPr>
              <a:t>Символ точки соответствует любому символу </a:t>
            </a: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3200" dirty="0"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altLang="ru-RU" sz="3200" dirty="0">
                <a:latin typeface="Arial" panose="020B0604020202020204" pitchFamily="34" charset="0"/>
              </a:rPr>
              <a:t>Если вы добавите символ звездочки, он будет «любое количество раз 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1877019" y="5408975"/>
            <a:ext cx="95073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-Sieve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CMU Sieve 2.3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-DSPAM-Result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Innocent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-DSPAM-Confidence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0.8475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-Content-Type-Message-Body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text/plain</a:t>
            </a:r>
          </a:p>
        </p:txBody>
      </p:sp>
      <p:sp>
        <p:nvSpPr>
          <p:cNvPr id="284" name="Shape 284"/>
          <p:cNvSpPr txBox="1"/>
          <p:nvPr/>
        </p:nvSpPr>
        <p:spPr>
          <a:xfrm>
            <a:off x="11843075" y="6286475"/>
            <a:ext cx="3071700" cy="97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b="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6000" b="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6000" b="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.</a:t>
            </a:r>
            <a:r>
              <a:rPr lang="en-US" sz="6000" b="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*</a:t>
            </a:r>
            <a:r>
              <a:rPr lang="en-US" sz="6000" b="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285" name="Shape 285"/>
          <p:cNvSpPr txBox="1"/>
          <p:nvPr/>
        </p:nvSpPr>
        <p:spPr>
          <a:xfrm>
            <a:off x="7351711" y="5143500"/>
            <a:ext cx="4962525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the start of the line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11277600" y="7785100"/>
            <a:ext cx="48188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any character</a:t>
            </a:r>
          </a:p>
        </p:txBody>
      </p:sp>
      <p:sp>
        <p:nvSpPr>
          <p:cNvPr id="287" name="Shape 287"/>
          <p:cNvSpPr txBox="1"/>
          <p:nvPr/>
        </p:nvSpPr>
        <p:spPr>
          <a:xfrm>
            <a:off x="13616000" y="4507637"/>
            <a:ext cx="2212800" cy="1258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Many times</a:t>
            </a:r>
          </a:p>
        </p:txBody>
      </p:sp>
      <p:cxnSp>
        <p:nvCxnSpPr>
          <p:cNvPr id="288" name="Shape 288"/>
          <p:cNvCxnSpPr/>
          <p:nvPr/>
        </p:nvCxnSpPr>
        <p:spPr>
          <a:xfrm>
            <a:off x="13417487" y="7264500"/>
            <a:ext cx="81000" cy="5906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89" name="Shape 289"/>
          <p:cNvCxnSpPr>
            <a:endCxn id="287" idx="2"/>
          </p:cNvCxnSpPr>
          <p:nvPr/>
        </p:nvCxnSpPr>
        <p:spPr>
          <a:xfrm rot="10800000" flipH="1">
            <a:off x="14122400" y="5765837"/>
            <a:ext cx="600000" cy="6060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90" name="Shape 290"/>
          <p:cNvCxnSpPr/>
          <p:nvPr/>
        </p:nvCxnSpPr>
        <p:spPr>
          <a:xfrm flipH="1" flipV="1">
            <a:off x="11277600" y="5601534"/>
            <a:ext cx="962561" cy="863680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Настройка совпадений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04" name="Shape 304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18071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600" dirty="0"/>
              <a:t>В зависимости от того, насколько «чисты» ваши данные и цели вашего приложения, вы можете немного сузить диапазон совпадений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1247775" y="5460627"/>
            <a:ext cx="8796300" cy="21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-Sieve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CMU Sieve 2.3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-DSPAM-Result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Innocent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-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Plane is behind schedule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two weeks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dirty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-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Very short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297" name="Shape 297"/>
          <p:cNvSpPr txBox="1"/>
          <p:nvPr/>
        </p:nvSpPr>
        <p:spPr>
          <a:xfrm>
            <a:off x="12074525" y="6286500"/>
            <a:ext cx="3071700" cy="97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b="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6000" b="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6000" b="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.</a:t>
            </a:r>
            <a:r>
              <a:rPr lang="en-US" sz="6000" b="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*</a:t>
            </a:r>
            <a:r>
              <a:rPr lang="en-US" sz="6000" b="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298" name="Shape 298"/>
          <p:cNvSpPr txBox="1"/>
          <p:nvPr/>
        </p:nvSpPr>
        <p:spPr>
          <a:xfrm>
            <a:off x="8728389" y="4999353"/>
            <a:ext cx="3619021" cy="128714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the start of the line</a:t>
            </a:r>
          </a:p>
        </p:txBody>
      </p:sp>
      <p:sp>
        <p:nvSpPr>
          <p:cNvPr id="299" name="Shape 299"/>
          <p:cNvSpPr txBox="1"/>
          <p:nvPr/>
        </p:nvSpPr>
        <p:spPr>
          <a:xfrm>
            <a:off x="11277600" y="7785100"/>
            <a:ext cx="48188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any character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13616000" y="4507637"/>
            <a:ext cx="2212800" cy="1258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Many times</a:t>
            </a:r>
          </a:p>
        </p:txBody>
      </p:sp>
      <p:cxnSp>
        <p:nvCxnSpPr>
          <p:cNvPr id="301" name="Shape 301"/>
          <p:cNvCxnSpPr/>
          <p:nvPr/>
        </p:nvCxnSpPr>
        <p:spPr>
          <a:xfrm>
            <a:off x="13646087" y="7264500"/>
            <a:ext cx="81000" cy="5906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2" name="Shape 302"/>
          <p:cNvCxnSpPr>
            <a:endCxn id="300" idx="2"/>
          </p:cNvCxnSpPr>
          <p:nvPr/>
        </p:nvCxnSpPr>
        <p:spPr>
          <a:xfrm rot="10800000" flipH="1">
            <a:off x="14122400" y="5765837"/>
            <a:ext cx="600000" cy="6060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3" name="Shape 303"/>
          <p:cNvCxnSpPr/>
          <p:nvPr/>
        </p:nvCxnSpPr>
        <p:spPr>
          <a:xfrm rot="10800000">
            <a:off x="11615674" y="5797499"/>
            <a:ext cx="982800" cy="632400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Fine-Tuning Your Match</a:t>
            </a:r>
          </a:p>
        </p:txBody>
      </p:sp>
      <p:sp>
        <p:nvSpPr>
          <p:cNvPr id="310" name="Shape 310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2000" cy="15621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200" dirty="0"/>
              <a:t>В зависимости от того, насколько «чисты» ваши данные и цели вашего приложения, вы можете немного сузить диапазон совпадений</a:t>
            </a:r>
          </a:p>
        </p:txBody>
      </p:sp>
      <p:sp>
        <p:nvSpPr>
          <p:cNvPr id="311" name="Shape 311"/>
          <p:cNvSpPr txBox="1"/>
          <p:nvPr/>
        </p:nvSpPr>
        <p:spPr>
          <a:xfrm>
            <a:off x="1247775" y="4654550"/>
            <a:ext cx="8781600" cy="299304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Sieve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CMU Sieve 2.3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DSPAM-Result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Innocent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 Very Short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Plane is behind schedule: two weeks</a:t>
            </a:r>
          </a:p>
        </p:txBody>
      </p:sp>
      <p:sp>
        <p:nvSpPr>
          <p:cNvPr id="312" name="Shape 312"/>
          <p:cNvSpPr txBox="1"/>
          <p:nvPr/>
        </p:nvSpPr>
        <p:spPr>
          <a:xfrm>
            <a:off x="11690350" y="6286500"/>
            <a:ext cx="3259500" cy="97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b="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6000" b="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en-US" sz="6000" b="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</a:t>
            </a:r>
            <a:r>
              <a:rPr lang="en-US" sz="6000" b="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  <a:r>
              <a:rPr lang="en-US" sz="6000" b="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313" name="Shape 313"/>
          <p:cNvSpPr txBox="1"/>
          <p:nvPr/>
        </p:nvSpPr>
        <p:spPr>
          <a:xfrm>
            <a:off x="8248152" y="4941550"/>
            <a:ext cx="3885819" cy="11953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the start of the line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x="7529513" y="7651745"/>
            <a:ext cx="8267697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any non-whitespace character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13065125" y="4654550"/>
            <a:ext cx="30607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One or more times</a:t>
            </a:r>
          </a:p>
        </p:txBody>
      </p:sp>
      <p:cxnSp>
        <p:nvCxnSpPr>
          <p:cNvPr id="316" name="Shape 316"/>
          <p:cNvCxnSpPr>
            <a:stCxn id="312" idx="2"/>
          </p:cNvCxnSpPr>
          <p:nvPr/>
        </p:nvCxnSpPr>
        <p:spPr>
          <a:xfrm flipH="1">
            <a:off x="13065125" y="7264500"/>
            <a:ext cx="254975" cy="387245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7" name="Shape 317"/>
          <p:cNvCxnSpPr/>
          <p:nvPr/>
        </p:nvCxnSpPr>
        <p:spPr>
          <a:xfrm rot="10800000" flipH="1">
            <a:off x="14313179" y="5797550"/>
            <a:ext cx="357000" cy="6324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8" name="Shape 318"/>
          <p:cNvCxnSpPr/>
          <p:nvPr/>
        </p:nvCxnSpPr>
        <p:spPr>
          <a:xfrm rot="10800000">
            <a:off x="11583720" y="5797550"/>
            <a:ext cx="285750" cy="528637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title"/>
          </p:nvPr>
        </p:nvSpPr>
        <p:spPr>
          <a:xfrm>
            <a:off x="832707" y="794703"/>
            <a:ext cx="13932000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Сопоставление и извлечение данных</a:t>
            </a:r>
            <a:endParaRPr lang="en-US" sz="60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24" name="Shape 324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2000" cy="29400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600" dirty="0" err="1"/>
              <a:t>re.search</a:t>
            </a:r>
            <a:r>
              <a:rPr lang="ru-RU" sz="3600" dirty="0"/>
              <a:t> () возвращает </a:t>
            </a:r>
            <a:r>
              <a:rPr lang="ru-RU" sz="3600" dirty="0" err="1"/>
              <a:t>True</a:t>
            </a:r>
            <a:r>
              <a:rPr lang="ru-RU" sz="3600" dirty="0"/>
              <a:t> / </a:t>
            </a:r>
            <a:r>
              <a:rPr lang="ru-RU" sz="3600" dirty="0" err="1"/>
              <a:t>False</a:t>
            </a:r>
            <a:r>
              <a:rPr lang="ru-RU" sz="3600" dirty="0"/>
              <a:t> в зависимости от того, соответствует ли строка регулярному выражению.</a:t>
            </a:r>
          </a:p>
          <a:p>
            <a:r>
              <a:rPr lang="ru-RU" sz="3600" dirty="0"/>
              <a:t>Если мы действительно хотим, чтобы совпадающие строки были извлечены, мы используем </a:t>
            </a:r>
            <a:r>
              <a:rPr lang="ru-RU" sz="3600" dirty="0" err="1"/>
              <a:t>re.findall</a:t>
            </a:r>
            <a:r>
              <a:rPr lang="ru-RU" sz="3600" dirty="0"/>
              <a:t> ()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6378625" y="5382026"/>
            <a:ext cx="10330799" cy="2462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'My 2 favorite numbers are 19 and 42'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[0-9]+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['2', '19', '42']</a:t>
            </a:r>
          </a:p>
        </p:txBody>
      </p:sp>
      <p:sp>
        <p:nvSpPr>
          <p:cNvPr id="326" name="Shape 326"/>
          <p:cNvSpPr txBox="1"/>
          <p:nvPr/>
        </p:nvSpPr>
        <p:spPr>
          <a:xfrm>
            <a:off x="1798638" y="5699125"/>
            <a:ext cx="2772299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000" b="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[0-9]+</a:t>
            </a:r>
          </a:p>
        </p:txBody>
      </p:sp>
      <p:sp>
        <p:nvSpPr>
          <p:cNvPr id="327" name="Shape 327"/>
          <p:cNvSpPr txBox="1"/>
          <p:nvPr/>
        </p:nvSpPr>
        <p:spPr>
          <a:xfrm>
            <a:off x="1003300" y="7286625"/>
            <a:ext cx="415448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One or more digits</a:t>
            </a:r>
          </a:p>
        </p:txBody>
      </p:sp>
      <p:cxnSp>
        <p:nvCxnSpPr>
          <p:cNvPr id="328" name="Shape 328"/>
          <p:cNvCxnSpPr/>
          <p:nvPr/>
        </p:nvCxnSpPr>
        <p:spPr>
          <a:xfrm>
            <a:off x="3168650" y="6629400"/>
            <a:ext cx="81000" cy="5906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algn="ctr"/>
            <a:r>
              <a:rPr lang="ru-RU" sz="6000" dirty="0">
                <a:solidFill>
                  <a:srgbClr val="FFC000"/>
                </a:solidFill>
              </a:rPr>
              <a:t>Сопоставление и извлечение данных</a:t>
            </a:r>
            <a:endParaRPr lang="ru-RU" sz="6000" dirty="0">
              <a:solidFill>
                <a:srgbClr val="FFC000"/>
              </a:solidFill>
              <a:effectLst/>
            </a:endParaRPr>
          </a:p>
        </p:txBody>
      </p:sp>
      <p:sp>
        <p:nvSpPr>
          <p:cNvPr id="334" name="Shape 334"/>
          <p:cNvSpPr txBox="1">
            <a:spLocks noGrp="1"/>
          </p:cNvSpPr>
          <p:nvPr>
            <p:ph idx="1"/>
          </p:nvPr>
        </p:nvSpPr>
        <p:spPr>
          <a:xfrm>
            <a:off x="1015023" y="2703792"/>
            <a:ext cx="13932000" cy="153758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200" dirty="0"/>
              <a:t>Когда мы используем </a:t>
            </a:r>
            <a:r>
              <a:rPr lang="ru-RU" sz="3200" dirty="0" err="1"/>
              <a:t>re.findall</a:t>
            </a:r>
            <a:r>
              <a:rPr lang="ru-RU" sz="3200" dirty="0"/>
              <a:t> (), он возвращает список из нуля или более подстрок, соответствующих регулярному выражению</a:t>
            </a:r>
          </a:p>
        </p:txBody>
      </p:sp>
      <p:sp>
        <p:nvSpPr>
          <p:cNvPr id="335" name="Shape 335"/>
          <p:cNvSpPr txBox="1"/>
          <p:nvPr/>
        </p:nvSpPr>
        <p:spPr>
          <a:xfrm>
            <a:off x="3120200" y="4378428"/>
            <a:ext cx="11680500" cy="3575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'My 2 favorite numbers are 19 and 42'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[0-9]+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['2', '19', '42']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[AEIOU]+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[]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Предупреждение: жадное сопоставление</a:t>
            </a:r>
            <a:endParaRPr lang="en-US" sz="60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41" name="Shape 341"/>
          <p:cNvSpPr txBox="1">
            <a:spLocks noGrp="1"/>
          </p:cNvSpPr>
          <p:nvPr>
            <p:ph idx="1"/>
          </p:nvPr>
        </p:nvSpPr>
        <p:spPr>
          <a:xfrm>
            <a:off x="760839" y="2603500"/>
            <a:ext cx="13932000" cy="156527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200" dirty="0"/>
              <a:t>Повторяющиеся символы (* и +) выталкиваются наружу в обоих направлениях (жадно), чтобы соответствовать максимально возможной строке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987425" y="4168770"/>
            <a:ext cx="10033000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'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From: Using the 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character'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^F.+: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 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From: Using the 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343" name="Shape 343"/>
          <p:cNvSpPr txBox="1"/>
          <p:nvPr/>
        </p:nvSpPr>
        <p:spPr>
          <a:xfrm>
            <a:off x="10909300" y="5153020"/>
            <a:ext cx="2588999" cy="102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6000" b="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^F</a:t>
            </a:r>
            <a:r>
              <a:rPr lang="en-US" sz="6000" b="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.+</a:t>
            </a:r>
            <a:r>
              <a:rPr lang="en-US" sz="6000" b="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344" name="Shape 344"/>
          <p:cNvSpPr txBox="1"/>
          <p:nvPr/>
        </p:nvSpPr>
        <p:spPr>
          <a:xfrm>
            <a:off x="11879049" y="3502057"/>
            <a:ext cx="3238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One or more characters</a:t>
            </a:r>
          </a:p>
        </p:txBody>
      </p:sp>
      <p:cxnSp>
        <p:nvCxnSpPr>
          <p:cNvPr id="345" name="Shape 345"/>
          <p:cNvCxnSpPr/>
          <p:nvPr/>
        </p:nvCxnSpPr>
        <p:spPr>
          <a:xfrm rot="10800000" flipH="1">
            <a:off x="12652975" y="4568819"/>
            <a:ext cx="799499" cy="7938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46" name="Shape 346"/>
          <p:cNvSpPr txBox="1"/>
          <p:nvPr/>
        </p:nvSpPr>
        <p:spPr>
          <a:xfrm>
            <a:off x="7289800" y="7051670"/>
            <a:ext cx="4165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First character in the match is an F</a:t>
            </a:r>
          </a:p>
        </p:txBody>
      </p:sp>
      <p:cxnSp>
        <p:nvCxnSpPr>
          <p:cNvPr id="347" name="Shape 347"/>
          <p:cNvCxnSpPr/>
          <p:nvPr/>
        </p:nvCxnSpPr>
        <p:spPr>
          <a:xfrm flipH="1">
            <a:off x="10757590" y="6183306"/>
            <a:ext cx="514499" cy="9350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48" name="Shape 348"/>
          <p:cNvSpPr txBox="1"/>
          <p:nvPr/>
        </p:nvSpPr>
        <p:spPr>
          <a:xfrm>
            <a:off x="11785600" y="7064370"/>
            <a:ext cx="4165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Last character in the match is a </a:t>
            </a:r>
            <a:r>
              <a:rPr lang="en-US" sz="3600" b="1" u="none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:</a:t>
            </a:r>
          </a:p>
        </p:txBody>
      </p:sp>
      <p:cxnSp>
        <p:nvCxnSpPr>
          <p:cNvPr id="349" name="Shape 349"/>
          <p:cNvCxnSpPr/>
          <p:nvPr/>
        </p:nvCxnSpPr>
        <p:spPr>
          <a:xfrm>
            <a:off x="13004875" y="6073845"/>
            <a:ext cx="863400" cy="9905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50" name="Shape 350"/>
          <p:cNvSpPr txBox="1"/>
          <p:nvPr/>
        </p:nvSpPr>
        <p:spPr>
          <a:xfrm>
            <a:off x="1155696" y="7359720"/>
            <a:ext cx="4030200" cy="552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Why not 'From:' 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00FF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Нежадное сопоставление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56" name="Shape 356"/>
          <p:cNvSpPr txBox="1">
            <a:spLocks noGrp="1"/>
          </p:cNvSpPr>
          <p:nvPr>
            <p:ph idx="1"/>
          </p:nvPr>
        </p:nvSpPr>
        <p:spPr>
          <a:xfrm>
            <a:off x="899574" y="2581469"/>
            <a:ext cx="11848051" cy="183018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600" dirty="0"/>
              <a:t>Не все коды повторения регулярных выражений жадны! Если вы добавите? символ, + и * немного расслабятся ...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987425" y="4597400"/>
            <a:ext cx="10033000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'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From: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Using the : character'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^F.+?: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 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From: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358" name="Shape 358"/>
          <p:cNvSpPr txBox="1"/>
          <p:nvPr/>
        </p:nvSpPr>
        <p:spPr>
          <a:xfrm>
            <a:off x="10833100" y="5281604"/>
            <a:ext cx="2966399" cy="102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6000" b="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^F</a:t>
            </a:r>
            <a:r>
              <a:rPr lang="en-US" sz="6000" b="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.+?</a:t>
            </a:r>
            <a:r>
              <a:rPr lang="en-US" sz="6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359" name="Shape 359"/>
          <p:cNvSpPr txBox="1"/>
          <p:nvPr/>
        </p:nvSpPr>
        <p:spPr>
          <a:xfrm>
            <a:off x="12747625" y="3344854"/>
            <a:ext cx="32384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One or more characters but not greedy</a:t>
            </a:r>
          </a:p>
        </p:txBody>
      </p:sp>
      <p:cxnSp>
        <p:nvCxnSpPr>
          <p:cNvPr id="360" name="Shape 360"/>
          <p:cNvCxnSpPr>
            <a:stCxn id="358" idx="0"/>
          </p:cNvCxnSpPr>
          <p:nvPr/>
        </p:nvCxnSpPr>
        <p:spPr>
          <a:xfrm rot="10800000" flipH="1">
            <a:off x="12316299" y="4472204"/>
            <a:ext cx="547800" cy="8094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1" name="Shape 361"/>
          <p:cNvSpPr txBox="1"/>
          <p:nvPr/>
        </p:nvSpPr>
        <p:spPr>
          <a:xfrm>
            <a:off x="7289800" y="7180254"/>
            <a:ext cx="4165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First character in the match is an F</a:t>
            </a:r>
          </a:p>
        </p:txBody>
      </p:sp>
      <p:cxnSp>
        <p:nvCxnSpPr>
          <p:cNvPr id="362" name="Shape 362"/>
          <p:cNvCxnSpPr/>
          <p:nvPr/>
        </p:nvCxnSpPr>
        <p:spPr>
          <a:xfrm flipH="1">
            <a:off x="10644036" y="6311890"/>
            <a:ext cx="514499" cy="9350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3" name="Shape 363"/>
          <p:cNvSpPr txBox="1"/>
          <p:nvPr/>
        </p:nvSpPr>
        <p:spPr>
          <a:xfrm>
            <a:off x="11785600" y="7192954"/>
            <a:ext cx="4165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Last character in the match is a </a:t>
            </a:r>
            <a:r>
              <a:rPr lang="en-US" sz="3600" b="1" u="none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:</a:t>
            </a:r>
          </a:p>
        </p:txBody>
      </p:sp>
      <p:cxnSp>
        <p:nvCxnSpPr>
          <p:cNvPr id="364" name="Shape 364"/>
          <p:cNvCxnSpPr>
            <a:endCxn id="363" idx="0"/>
          </p:cNvCxnSpPr>
          <p:nvPr/>
        </p:nvCxnSpPr>
        <p:spPr>
          <a:xfrm>
            <a:off x="13483749" y="6217054"/>
            <a:ext cx="384600" cy="975900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 txBox="1">
            <a:spLocks noGrp="1"/>
          </p:cNvSpPr>
          <p:nvPr>
            <p:ph type="title"/>
          </p:nvPr>
        </p:nvSpPr>
        <p:spPr>
          <a:xfrm>
            <a:off x="638734" y="644540"/>
            <a:ext cx="13171041" cy="186737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Настройка извлечения строк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70" name="Shape 370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2000" cy="10574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dirty="0"/>
              <a:t>Вы можете уточнить соответствие для </a:t>
            </a:r>
            <a:r>
              <a:rPr lang="ru-RU" dirty="0" err="1"/>
              <a:t>re.findall</a:t>
            </a:r>
            <a:r>
              <a:rPr lang="ru-RU" dirty="0"/>
              <a:t> () и отдельно определить, какая часть совпадения должна быть извлечена, используя круглые скобки</a:t>
            </a:r>
          </a:p>
        </p:txBody>
      </p:sp>
      <p:sp>
        <p:nvSpPr>
          <p:cNvPr id="371" name="Shape 371"/>
          <p:cNvSpPr txBox="1"/>
          <p:nvPr/>
        </p:nvSpPr>
        <p:spPr>
          <a:xfrm>
            <a:off x="959775" y="3924386"/>
            <a:ext cx="14409602" cy="673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1670718" y="5141017"/>
            <a:ext cx="11107074" cy="19457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\S+@\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S+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’]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11945942" y="4878481"/>
            <a:ext cx="3238499" cy="926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700" b="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\S+</a:t>
            </a:r>
            <a:r>
              <a:rPr lang="en-US" sz="570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en-US" sz="5700" b="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\S+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11930067" y="6640506"/>
            <a:ext cx="32384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At least one non-whitespace character</a:t>
            </a:r>
          </a:p>
        </p:txBody>
      </p:sp>
      <p:cxnSp>
        <p:nvCxnSpPr>
          <p:cNvPr id="375" name="Shape 375"/>
          <p:cNvCxnSpPr/>
          <p:nvPr/>
        </p:nvCxnSpPr>
        <p:spPr>
          <a:xfrm>
            <a:off x="12733342" y="5881681"/>
            <a:ext cx="177900" cy="6890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/>
          <p:nvPr/>
        </p:nvCxnSpPr>
        <p:spPr>
          <a:xfrm flipH="1">
            <a:off x="14117504" y="5819767"/>
            <a:ext cx="182699" cy="8348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2995195" cy="186737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 algn="ctr">
              <a:spcBef>
                <a:spcPts val="0"/>
              </a:spcBef>
              <a:buClr>
                <a:srgbClr val="00FF00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Настройка извлечения строк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82" name="Shape 382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2000" cy="134564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200" dirty="0"/>
              <a:t>Круглые скобки не являются частью совпадения, но они говорят, с чего начать и с чего остановить, какую строку извлечь.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320800" y="4184650"/>
            <a:ext cx="13666800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10377800" y="5581650"/>
            <a:ext cx="6068700" cy="926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^From</a:t>
            </a:r>
            <a:r>
              <a:rPr lang="en-US" sz="4800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\S+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\S+</a:t>
            </a:r>
            <a:r>
              <a:rPr lang="en-US" sz="48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</p:txBody>
      </p:sp>
      <p:cxnSp>
        <p:nvCxnSpPr>
          <p:cNvPr id="385" name="Shape 385"/>
          <p:cNvCxnSpPr/>
          <p:nvPr/>
        </p:nvCxnSpPr>
        <p:spPr>
          <a:xfrm>
            <a:off x="12931237" y="6634150"/>
            <a:ext cx="177900" cy="689099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6" name="Shape 386"/>
          <p:cNvCxnSpPr/>
          <p:nvPr/>
        </p:nvCxnSpPr>
        <p:spPr>
          <a:xfrm flipH="1">
            <a:off x="15337812" y="6561199"/>
            <a:ext cx="182699" cy="834899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7" name="Shape 387"/>
          <p:cNvSpPr txBox="1"/>
          <p:nvPr/>
        </p:nvSpPr>
        <p:spPr>
          <a:xfrm>
            <a:off x="786416" y="5120500"/>
            <a:ext cx="9100209" cy="3027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\S+@\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S+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^From (\S+@\S+)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Регулярные выражения</a:t>
            </a:r>
            <a:endParaRPr lang="en-US" sz="78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14" name="Shape 214"/>
          <p:cNvSpPr txBox="1"/>
          <p:nvPr/>
        </p:nvSpPr>
        <p:spPr>
          <a:xfrm>
            <a:off x="2417650" y="7304649"/>
            <a:ext cx="11408100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  <a:hlinkClick r:id="rId3"/>
              </a:rPr>
              <a:t>http://en.wikipedia.org/wiki/Regular_expression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2806700" y="2946400"/>
            <a:ext cx="10642499" cy="4281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/>
            <a:r>
              <a:rPr lang="ru-RU" sz="3200" dirty="0"/>
              <a:t>В вычислениях регулярное выражение, также называемое «регулярным выражением» или «регулярным выражением», предоставляет краткие и гибкие средства для сопоставления строк текста, таких как определенные символы, слова или шаблоны символов. Регулярное выражение написано на формальном языке, который может интерпретироваться обработчиком регулярных выражений.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Примеры </a:t>
            </a:r>
            <a:r>
              <a:rPr lang="ru-RU" dirty="0" err="1"/>
              <a:t>парсинга</a:t>
            </a:r>
            <a:r>
              <a:rPr lang="ru-RU" dirty="0"/>
              <a:t> строк</a:t>
            </a:r>
            <a:r>
              <a:rPr lang="is-IS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679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/>
          <p:nvPr/>
        </p:nvSpPr>
        <p:spPr>
          <a:xfrm>
            <a:off x="787475" y="3154351"/>
            <a:ext cx="15182700" cy="478370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'From </a:t>
            </a:r>
            <a:r>
              <a:rPr lang="en-US" sz="28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.find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'@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21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sppos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.find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 '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sppos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31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host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1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 :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sppos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28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host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393" name="Shape 393"/>
          <p:cNvSpPr txBox="1"/>
          <p:nvPr/>
        </p:nvSpPr>
        <p:spPr>
          <a:xfrm>
            <a:off x="330200" y="1835150"/>
            <a:ext cx="15582900" cy="673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en-US" sz="36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</a:t>
            </a:r>
            <a:r>
              <a:rPr lang="en-US" sz="36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en-US" sz="36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5950931" y="8255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21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8724900" y="8255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31</a:t>
            </a:r>
          </a:p>
        </p:txBody>
      </p:sp>
      <p:cxnSp>
        <p:nvCxnSpPr>
          <p:cNvPr id="396" name="Shape 396"/>
          <p:cNvCxnSpPr/>
          <p:nvPr/>
        </p:nvCxnSpPr>
        <p:spPr>
          <a:xfrm rot="10800000">
            <a:off x="6236681" y="1481137"/>
            <a:ext cx="19049" cy="373061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97" name="Shape 397"/>
          <p:cNvCxnSpPr/>
          <p:nvPr/>
        </p:nvCxnSpPr>
        <p:spPr>
          <a:xfrm rot="10800000">
            <a:off x="9004299" y="1485899"/>
            <a:ext cx="17461" cy="373061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98" name="Shape 398"/>
          <p:cNvCxnSpPr/>
          <p:nvPr/>
        </p:nvCxnSpPr>
        <p:spPr>
          <a:xfrm>
            <a:off x="6351587" y="2446336"/>
            <a:ext cx="2541587" cy="19049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99" name="Shape 399"/>
          <p:cNvSpPr txBox="1"/>
          <p:nvPr/>
        </p:nvSpPr>
        <p:spPr>
          <a:xfrm>
            <a:off x="10902069" y="4779647"/>
            <a:ext cx="4457700" cy="1892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1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Extracting a host name - using find and string slicing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 txBox="1">
            <a:spLocks noGrp="1"/>
          </p:cNvSpPr>
          <p:nvPr>
            <p:ph type="title"/>
          </p:nvPr>
        </p:nvSpPr>
        <p:spPr>
          <a:xfrm>
            <a:off x="861482" y="1046904"/>
            <a:ext cx="13733749" cy="155659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Паттерн двойного разделения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405" name="Shape 405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2000" cy="167702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600" dirty="0"/>
              <a:t>Иногда мы разделяем линию в одну сторону, а затем берем один из частей лески и снова разделяем этот кусок</a:t>
            </a:r>
          </a:p>
        </p:txBody>
      </p:sp>
      <p:sp>
        <p:nvSpPr>
          <p:cNvPr id="406" name="Shape 406"/>
          <p:cNvSpPr txBox="1"/>
          <p:nvPr/>
        </p:nvSpPr>
        <p:spPr>
          <a:xfrm>
            <a:off x="7321275" y="6326775"/>
            <a:ext cx="6981300" cy="482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26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['stephen.marquard', 'uct.ac.za']</a:t>
            </a:r>
          </a:p>
        </p:txBody>
      </p:sp>
      <p:sp>
        <p:nvSpPr>
          <p:cNvPr id="407" name="Shape 407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408" name="Shape 408"/>
          <p:cNvSpPr txBox="1"/>
          <p:nvPr/>
        </p:nvSpPr>
        <p:spPr>
          <a:xfrm>
            <a:off x="1155700" y="5594000"/>
            <a:ext cx="6179100" cy="2159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words = 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.split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email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pieces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email.split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('@')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pieces[1]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</p:txBody>
      </p:sp>
      <p:sp>
        <p:nvSpPr>
          <p:cNvPr id="409" name="Shape 409"/>
          <p:cNvSpPr txBox="1"/>
          <p:nvPr/>
        </p:nvSpPr>
        <p:spPr>
          <a:xfrm>
            <a:off x="7336425" y="56833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en-US" sz="260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</a:p>
        </p:txBody>
      </p:sp>
      <p:sp>
        <p:nvSpPr>
          <p:cNvPr id="410" name="Shape 410"/>
          <p:cNvSpPr txBox="1"/>
          <p:nvPr/>
        </p:nvSpPr>
        <p:spPr>
          <a:xfrm>
            <a:off x="7301045" y="6843100"/>
            <a:ext cx="2729099" cy="548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26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uct.ac.za'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/>
          <p:nvPr/>
        </p:nvSpPr>
        <p:spPr>
          <a:xfrm>
            <a:off x="7035800" y="5822950"/>
            <a:ext cx="4386262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48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48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en-US" sz="48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([^ ]*)'</a:t>
            </a:r>
          </a:p>
        </p:txBody>
      </p:sp>
      <p:sp>
        <p:nvSpPr>
          <p:cNvPr id="417" name="Shape 417"/>
          <p:cNvSpPr txBox="1"/>
          <p:nvPr/>
        </p:nvSpPr>
        <p:spPr>
          <a:xfrm>
            <a:off x="2306622" y="7543800"/>
            <a:ext cx="10770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Look through the string until you find an at</a:t>
            </a:r>
            <a:r>
              <a:rPr lang="en-US" sz="360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sign</a:t>
            </a:r>
          </a:p>
        </p:txBody>
      </p:sp>
      <p:cxnSp>
        <p:nvCxnSpPr>
          <p:cNvPr id="418" name="Shape 418"/>
          <p:cNvCxnSpPr/>
          <p:nvPr/>
        </p:nvCxnSpPr>
        <p:spPr>
          <a:xfrm flipH="1">
            <a:off x="7078661" y="6591300"/>
            <a:ext cx="530224" cy="99695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9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420" name="Shape 420"/>
          <p:cNvSpPr txBox="1"/>
          <p:nvPr/>
        </p:nvSpPr>
        <p:spPr>
          <a:xfrm>
            <a:off x="707596" y="3527296"/>
            <a:ext cx="14919049" cy="2596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'@([^ ]*)'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9" name="Shape 4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Версия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Regex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Shape 4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Версия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Regex</a:t>
            </a:r>
          </a:p>
        </p:txBody>
      </p:sp>
      <p:sp>
        <p:nvSpPr>
          <p:cNvPr id="426" name="Shape 426"/>
          <p:cNvSpPr txBox="1"/>
          <p:nvPr/>
        </p:nvSpPr>
        <p:spPr>
          <a:xfrm>
            <a:off x="7035800" y="5822950"/>
            <a:ext cx="4386262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'@(</a:t>
            </a:r>
            <a:r>
              <a:rPr lang="en-US" sz="570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[^ ]</a:t>
            </a:r>
            <a:r>
              <a:rPr lang="en-US" sz="57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*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)'</a:t>
            </a:r>
          </a:p>
        </p:txBody>
      </p:sp>
      <p:sp>
        <p:nvSpPr>
          <p:cNvPr id="427" name="Shape 427"/>
          <p:cNvSpPr txBox="1"/>
          <p:nvPr/>
        </p:nvSpPr>
        <p:spPr>
          <a:xfrm>
            <a:off x="4343749" y="7594600"/>
            <a:ext cx="61256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non-blank character</a:t>
            </a:r>
          </a:p>
        </p:txBody>
      </p:sp>
      <p:cxnSp>
        <p:nvCxnSpPr>
          <p:cNvPr id="428" name="Shape 428"/>
          <p:cNvCxnSpPr/>
          <p:nvPr/>
        </p:nvCxnSpPr>
        <p:spPr>
          <a:xfrm>
            <a:off x="8707436" y="6708775"/>
            <a:ext cx="576300" cy="1001700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9" name="Shape 429"/>
          <p:cNvCxnSpPr/>
          <p:nvPr/>
        </p:nvCxnSpPr>
        <p:spPr>
          <a:xfrm>
            <a:off x="10431461" y="6672261"/>
            <a:ext cx="747105" cy="9495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30" name="Shape 430"/>
          <p:cNvCxnSpPr/>
          <p:nvPr/>
        </p:nvCxnSpPr>
        <p:spPr>
          <a:xfrm flipH="1">
            <a:off x="9342511" y="6702425"/>
            <a:ext cx="447600" cy="976199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31" name="Shape 431"/>
          <p:cNvSpPr txBox="1"/>
          <p:nvPr/>
        </p:nvSpPr>
        <p:spPr>
          <a:xfrm>
            <a:off x="10272696" y="7594600"/>
            <a:ext cx="49238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many of them</a:t>
            </a:r>
          </a:p>
        </p:txBody>
      </p:sp>
      <p:sp>
        <p:nvSpPr>
          <p:cNvPr id="12" name="Shape 420"/>
          <p:cNvSpPr txBox="1"/>
          <p:nvPr/>
        </p:nvSpPr>
        <p:spPr>
          <a:xfrm>
            <a:off x="707596" y="3529457"/>
            <a:ext cx="14919049" cy="2596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'@([^ ]*)'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11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Версия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Regex</a:t>
            </a:r>
          </a:p>
        </p:txBody>
      </p:sp>
      <p:sp>
        <p:nvSpPr>
          <p:cNvPr id="439" name="Shape 439"/>
          <p:cNvSpPr txBox="1"/>
          <p:nvPr/>
        </p:nvSpPr>
        <p:spPr>
          <a:xfrm>
            <a:off x="7035800" y="5822950"/>
            <a:ext cx="4386262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</a:t>
            </a:r>
            <a:r>
              <a:rPr lang="en-US" sz="57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[^ ]*</a:t>
            </a:r>
            <a:r>
              <a:rPr lang="en-US" sz="57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</a:p>
        </p:txBody>
      </p:sp>
      <p:sp>
        <p:nvSpPr>
          <p:cNvPr id="440" name="Shape 440"/>
          <p:cNvSpPr txBox="1"/>
          <p:nvPr/>
        </p:nvSpPr>
        <p:spPr>
          <a:xfrm>
            <a:off x="7823275" y="7620000"/>
            <a:ext cx="76344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Extract</a:t>
            </a: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the non-blank characters</a:t>
            </a:r>
          </a:p>
        </p:txBody>
      </p:sp>
      <p:cxnSp>
        <p:nvCxnSpPr>
          <p:cNvPr id="441" name="Shape 441"/>
          <p:cNvCxnSpPr/>
          <p:nvPr/>
        </p:nvCxnSpPr>
        <p:spPr>
          <a:xfrm>
            <a:off x="8340725" y="6692900"/>
            <a:ext cx="793749" cy="915986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42" name="Shape 442"/>
          <p:cNvCxnSpPr/>
          <p:nvPr/>
        </p:nvCxnSpPr>
        <p:spPr>
          <a:xfrm flipH="1">
            <a:off x="9621836" y="6734175"/>
            <a:ext cx="895349" cy="9144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1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13" name="Shape 420"/>
          <p:cNvSpPr txBox="1"/>
          <p:nvPr/>
        </p:nvSpPr>
        <p:spPr>
          <a:xfrm>
            <a:off x="707596" y="3529457"/>
            <a:ext cx="14919049" cy="2596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'@([^ ]*)'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Shape 449"/>
          <p:cNvSpPr txBox="1">
            <a:spLocks noGrp="1"/>
          </p:cNvSpPr>
          <p:nvPr>
            <p:ph type="title"/>
          </p:nvPr>
        </p:nvSpPr>
        <p:spPr>
          <a:xfrm>
            <a:off x="383513" y="1084581"/>
            <a:ext cx="14653946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Более продвинутая версия </a:t>
            </a:r>
            <a:r>
              <a:rPr lang="en-US" sz="6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Regex</a:t>
            </a:r>
          </a:p>
        </p:txBody>
      </p:sp>
      <p:sp>
        <p:nvSpPr>
          <p:cNvPr id="450" name="Shape 450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57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570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.*@([^ ]*)'</a:t>
            </a:r>
          </a:p>
        </p:txBody>
      </p:sp>
      <p:sp>
        <p:nvSpPr>
          <p:cNvPr id="451" name="Shape 451"/>
          <p:cNvSpPr txBox="1"/>
          <p:nvPr/>
        </p:nvSpPr>
        <p:spPr>
          <a:xfrm>
            <a:off x="1775792" y="7719599"/>
            <a:ext cx="1373666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00FF00"/>
              </a:buClr>
              <a:buSzPct val="25000"/>
            </a:pPr>
            <a:r>
              <a:rPr lang="ru-RU" sz="3600" dirty="0"/>
              <a:t>Начиная с начала строки, найдите строку '</a:t>
            </a:r>
            <a:r>
              <a:rPr lang="ru-RU" sz="3600" dirty="0" err="1"/>
              <a:t>From</a:t>
            </a:r>
            <a:r>
              <a:rPr lang="ru-RU" sz="3600" dirty="0"/>
              <a:t>'</a:t>
            </a:r>
            <a:endParaRPr lang="en-US" sz="3600" u="none" strike="noStrike" cap="none" dirty="0">
              <a:solidFill>
                <a:srgbClr val="FF00FF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cxnSp>
        <p:nvCxnSpPr>
          <p:cNvPr id="452" name="Shape 452"/>
          <p:cNvCxnSpPr/>
          <p:nvPr/>
        </p:nvCxnSpPr>
        <p:spPr>
          <a:xfrm flipH="1">
            <a:off x="7035800" y="6591300"/>
            <a:ext cx="674686" cy="1128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53" name="Shape 453"/>
          <p:cNvCxnSpPr/>
          <p:nvPr/>
        </p:nvCxnSpPr>
        <p:spPr>
          <a:xfrm>
            <a:off x="9052292" y="6656988"/>
            <a:ext cx="1206588" cy="1062611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0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11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^From .*@([^ ]*)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Even Cooler Regex Version</a:t>
            </a:r>
          </a:p>
        </p:txBody>
      </p:sp>
      <p:sp>
        <p:nvSpPr>
          <p:cNvPr id="461" name="Shape 461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'^From </a:t>
            </a:r>
            <a:r>
              <a:rPr lang="en-US" sz="57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.*</a:t>
            </a:r>
            <a:r>
              <a:rPr lang="en-US" sz="570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([^ ]*)'</a:t>
            </a:r>
          </a:p>
        </p:txBody>
      </p:sp>
      <p:sp>
        <p:nvSpPr>
          <p:cNvPr id="462" name="Shape 462"/>
          <p:cNvSpPr txBox="1"/>
          <p:nvPr/>
        </p:nvSpPr>
        <p:spPr>
          <a:xfrm>
            <a:off x="4709077" y="7662862"/>
            <a:ext cx="117983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Skip a bunch of characters, </a:t>
            </a: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looking for an at</a:t>
            </a:r>
            <a:r>
              <a:rPr lang="en-US" sz="360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sign</a:t>
            </a:r>
          </a:p>
        </p:txBody>
      </p:sp>
      <p:cxnSp>
        <p:nvCxnSpPr>
          <p:cNvPr id="463" name="Shape 463"/>
          <p:cNvCxnSpPr/>
          <p:nvPr/>
        </p:nvCxnSpPr>
        <p:spPr>
          <a:xfrm flipH="1">
            <a:off x="10204174" y="6629400"/>
            <a:ext cx="236812" cy="1033462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4" name="Shape 464"/>
          <p:cNvCxnSpPr/>
          <p:nvPr/>
        </p:nvCxnSpPr>
        <p:spPr>
          <a:xfrm>
            <a:off x="11352211" y="6651625"/>
            <a:ext cx="415719" cy="1322386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66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^From .*@([^ ]*)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10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Even Cooler Regex Version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b="1" i="0" u="none" strike="noStrike" cap="none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'^From .*@</a:t>
            </a:r>
            <a:r>
              <a:rPr lang="en-US" sz="5700" b="1" i="0" u="none" strike="noStrike" cap="none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5700" b="1" i="0" u="none" strike="noStrike" cap="none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[^ ]*)'</a:t>
            </a:r>
          </a:p>
        </p:txBody>
      </p:sp>
      <p:sp>
        <p:nvSpPr>
          <p:cNvPr id="473" name="Shape 473"/>
          <p:cNvSpPr txBox="1"/>
          <p:nvPr/>
        </p:nvSpPr>
        <p:spPr>
          <a:xfrm>
            <a:off x="7401025" y="8062475"/>
            <a:ext cx="7896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Start extracting</a:t>
            </a:r>
          </a:p>
        </p:txBody>
      </p:sp>
      <p:cxnSp>
        <p:nvCxnSpPr>
          <p:cNvPr id="474" name="Shape 474"/>
          <p:cNvCxnSpPr/>
          <p:nvPr/>
        </p:nvCxnSpPr>
        <p:spPr>
          <a:xfrm flipH="1">
            <a:off x="11367986" y="6705600"/>
            <a:ext cx="330300" cy="13445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11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lin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 'From 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stephen.marquard@uct.ac.za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y = 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re.findall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3000" b="1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^From .*@([^ ]*)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lin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['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uct.ac.za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']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Shape 4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Even Cooler Regex Version</a:t>
            </a:r>
          </a:p>
        </p:txBody>
      </p:sp>
      <p:sp>
        <p:nvSpPr>
          <p:cNvPr id="482" name="Shape 482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'^From .*@(</a:t>
            </a:r>
            <a:r>
              <a:rPr lang="en-US" sz="57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[^ ]</a:t>
            </a:r>
            <a:r>
              <a:rPr lang="en-US" sz="57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  <a:r>
              <a:rPr lang="en-US" sz="57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)'</a:t>
            </a:r>
          </a:p>
        </p:txBody>
      </p:sp>
      <p:sp>
        <p:nvSpPr>
          <p:cNvPr id="483" name="Shape 483"/>
          <p:cNvSpPr txBox="1"/>
          <p:nvPr/>
        </p:nvSpPr>
        <p:spPr>
          <a:xfrm>
            <a:off x="5998523" y="7734300"/>
            <a:ext cx="5601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</a:t>
            </a: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non-blank character</a:t>
            </a:r>
          </a:p>
        </p:txBody>
      </p:sp>
      <p:cxnSp>
        <p:nvCxnSpPr>
          <p:cNvPr id="484" name="Shape 484"/>
          <p:cNvCxnSpPr/>
          <p:nvPr/>
        </p:nvCxnSpPr>
        <p:spPr>
          <a:xfrm flipH="1">
            <a:off x="11175999" y="6651625"/>
            <a:ext cx="868362" cy="1122361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5" name="Shape 485"/>
          <p:cNvCxnSpPr/>
          <p:nvPr/>
        </p:nvCxnSpPr>
        <p:spPr>
          <a:xfrm flipH="1">
            <a:off x="13849287" y="6632575"/>
            <a:ext cx="20699" cy="11555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6" name="Shape 486"/>
          <p:cNvCxnSpPr/>
          <p:nvPr/>
        </p:nvCxnSpPr>
        <p:spPr>
          <a:xfrm flipH="1">
            <a:off x="11234736" y="6651625"/>
            <a:ext cx="1989136" cy="1090612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7" name="Shape 487"/>
          <p:cNvSpPr txBox="1"/>
          <p:nvPr/>
        </p:nvSpPr>
        <p:spPr>
          <a:xfrm>
            <a:off x="11697723" y="7734300"/>
            <a:ext cx="43821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many of them</a:t>
            </a:r>
          </a:p>
        </p:txBody>
      </p:sp>
      <p:sp>
        <p:nvSpPr>
          <p:cNvPr id="11" name="Shape 466"/>
          <p:cNvSpPr txBox="1"/>
          <p:nvPr/>
        </p:nvSpPr>
        <p:spPr>
          <a:xfrm>
            <a:off x="707596" y="3592349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^From .*@([^ ]*)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13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b="1" i="0" u="none" strike="noStrike" cap="none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From stephen.marquard@</a:t>
            </a:r>
            <a:r>
              <a:rPr lang="en-US" sz="3000" b="1" i="0" u="none" strike="noStrike" cap="none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uct.ac.za</a:t>
            </a:r>
            <a:r>
              <a:rPr lang="en-US" sz="3000" b="1" i="0" u="none" strike="noStrike" cap="none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 Sat Jan  5 09:14:16 2008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1155700" y="1189526"/>
            <a:ext cx="13932000" cy="1725512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Регулярные выражения</a:t>
            </a:r>
            <a:endParaRPr lang="en-US" sz="78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21" name="Shape 221"/>
          <p:cNvSpPr txBox="1"/>
          <p:nvPr/>
        </p:nvSpPr>
        <p:spPr>
          <a:xfrm>
            <a:off x="2641600" y="3674391"/>
            <a:ext cx="10642599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200" dirty="0"/>
              <a:t>Действительно умные выражения «подстановочные знаки» для сопоставления и анализа строк</a:t>
            </a:r>
            <a:endParaRPr lang="en-US" sz="3200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22" name="Shape 222"/>
          <p:cNvSpPr txBox="1"/>
          <p:nvPr/>
        </p:nvSpPr>
        <p:spPr>
          <a:xfrm>
            <a:off x="2417650" y="7669312"/>
            <a:ext cx="11408100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  <a:hlinkClick r:id="rId3"/>
              </a:rPr>
              <a:t>http://en.wikipedia.org/wiki/Regular_expression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Even Cooler Regex Version</a:t>
            </a:r>
          </a:p>
        </p:txBody>
      </p:sp>
      <p:sp>
        <p:nvSpPr>
          <p:cNvPr id="495" name="Shape 495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'^From 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.*@([^ ]+</a:t>
            </a:r>
            <a:r>
              <a:rPr lang="en-US" sz="57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endParaRPr lang="en-US" sz="57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496" name="Shape 496"/>
          <p:cNvSpPr txBox="1"/>
          <p:nvPr/>
        </p:nvSpPr>
        <p:spPr>
          <a:xfrm>
            <a:off x="11744325" y="8026400"/>
            <a:ext cx="43942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Stop extracting</a:t>
            </a:r>
          </a:p>
        </p:txBody>
      </p:sp>
      <p:cxnSp>
        <p:nvCxnSpPr>
          <p:cNvPr id="497" name="Shape 497"/>
          <p:cNvCxnSpPr/>
          <p:nvPr/>
        </p:nvCxnSpPr>
        <p:spPr>
          <a:xfrm flipH="1">
            <a:off x="13755687" y="6731000"/>
            <a:ext cx="330200" cy="1344612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^From .*@([^ ]*)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10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Shape 504"/>
          <p:cNvSpPr txBox="1">
            <a:spLocks noGrp="1"/>
          </p:cNvSpPr>
          <p:nvPr>
            <p:ph type="title"/>
          </p:nvPr>
        </p:nvSpPr>
        <p:spPr>
          <a:xfrm>
            <a:off x="2577835" y="520319"/>
            <a:ext cx="10850933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Уверенность в спаме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505" name="Shape 505"/>
          <p:cNvSpPr txBox="1"/>
          <p:nvPr/>
        </p:nvSpPr>
        <p:spPr>
          <a:xfrm>
            <a:off x="656281" y="2245831"/>
            <a:ext cx="14587107" cy="4924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mbox-short.txt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numlist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list()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line.rstrip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stuff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^X-DSPAM-Confidence: </a:t>
            </a:r>
            <a:r>
              <a:rPr lang="en-US" sz="300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[0-9.]+</a:t>
            </a:r>
            <a:r>
              <a:rPr lang="en-US" sz="300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 line)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len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stuff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 != 1 :  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num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float(</a:t>
            </a:r>
            <a:r>
              <a:rPr lang="en-US" sz="300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stuff</a:t>
            </a:r>
            <a:r>
              <a:rPr lang="en-US" sz="300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[0]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numlist.append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num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print('Maximum:', max(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numlist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))</a:t>
            </a:r>
          </a:p>
        </p:txBody>
      </p:sp>
      <p:sp>
        <p:nvSpPr>
          <p:cNvPr id="506" name="Shape 506"/>
          <p:cNvSpPr txBox="1"/>
          <p:nvPr/>
        </p:nvSpPr>
        <p:spPr>
          <a:xfrm>
            <a:off x="11000028" y="6449888"/>
            <a:ext cx="4717199" cy="1200299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900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900" u="none" strike="noStrike" cap="none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python </a:t>
            </a:r>
            <a:r>
              <a:rPr lang="en-US" sz="3900" u="none" strike="noStrike" cap="none" dirty="0" err="1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ds.py</a:t>
            </a:r>
            <a:r>
              <a:rPr lang="en-US" sz="3900" u="none" strike="noStrike" cap="none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90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9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Maximum: 0.9907</a:t>
            </a:r>
          </a:p>
        </p:txBody>
      </p:sp>
      <p:sp>
        <p:nvSpPr>
          <p:cNvPr id="507" name="Shape 507"/>
          <p:cNvSpPr txBox="1"/>
          <p:nvPr/>
        </p:nvSpPr>
        <p:spPr>
          <a:xfrm>
            <a:off x="652449" y="7449711"/>
            <a:ext cx="10618799" cy="89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4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X-DSPAM-Confidence: 0.8475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Shape 512"/>
          <p:cNvSpPr txBox="1">
            <a:spLocks noGrp="1"/>
          </p:cNvSpPr>
          <p:nvPr>
            <p:ph type="title"/>
          </p:nvPr>
        </p:nvSpPr>
        <p:spPr>
          <a:xfrm>
            <a:off x="1155700" y="646308"/>
            <a:ext cx="13932000" cy="1520052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Escape Character</a:t>
            </a:r>
          </a:p>
        </p:txBody>
      </p:sp>
      <p:sp>
        <p:nvSpPr>
          <p:cNvPr id="513" name="Shape 513"/>
          <p:cNvSpPr txBox="1">
            <a:spLocks noGrp="1"/>
          </p:cNvSpPr>
          <p:nvPr>
            <p:ph idx="1"/>
          </p:nvPr>
        </p:nvSpPr>
        <p:spPr>
          <a:xfrm>
            <a:off x="1471084" y="2460211"/>
            <a:ext cx="11928721" cy="5593975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t" anchorCtr="0">
            <a:noAutofit/>
          </a:bodyPr>
          <a:lstStyle/>
          <a:p>
            <a:r>
              <a:rPr lang="ru-RU" sz="3200" dirty="0"/>
              <a:t>Если вы хотите, чтобы специальный символ регулярного выражения вел себя нормально (большую часть времени), добавьте к нему префикс '\'.</a:t>
            </a:r>
          </a:p>
        </p:txBody>
      </p:sp>
      <p:sp>
        <p:nvSpPr>
          <p:cNvPr id="514" name="Shape 514"/>
          <p:cNvSpPr txBox="1"/>
          <p:nvPr/>
        </p:nvSpPr>
        <p:spPr>
          <a:xfrm>
            <a:off x="675335" y="4285139"/>
            <a:ext cx="10826100" cy="24052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'We just received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$10.00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for cookies.'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\$[0-9.]+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$10.00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515" name="Shape 515"/>
          <p:cNvSpPr txBox="1"/>
          <p:nvPr/>
        </p:nvSpPr>
        <p:spPr>
          <a:xfrm>
            <a:off x="11115376" y="6283188"/>
            <a:ext cx="3370173" cy="81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49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\$</a:t>
            </a:r>
            <a:r>
              <a:rPr lang="en-US" sz="49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[0-9.]</a:t>
            </a:r>
            <a:r>
              <a:rPr lang="en-US" sz="49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</a:p>
        </p:txBody>
      </p:sp>
      <p:sp>
        <p:nvSpPr>
          <p:cNvPr id="516" name="Shape 516"/>
          <p:cNvSpPr txBox="1"/>
          <p:nvPr/>
        </p:nvSpPr>
        <p:spPr>
          <a:xfrm>
            <a:off x="12055272" y="7718288"/>
            <a:ext cx="3834085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A digit or period</a:t>
            </a:r>
          </a:p>
        </p:txBody>
      </p:sp>
      <p:sp>
        <p:nvSpPr>
          <p:cNvPr id="517" name="Shape 517"/>
          <p:cNvSpPr txBox="1"/>
          <p:nvPr/>
        </p:nvSpPr>
        <p:spPr>
          <a:xfrm>
            <a:off x="7354958" y="7654788"/>
            <a:ext cx="4019528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A real dollar sign</a:t>
            </a:r>
          </a:p>
        </p:txBody>
      </p:sp>
      <p:cxnSp>
        <p:nvCxnSpPr>
          <p:cNvPr id="518" name="Shape 518"/>
          <p:cNvCxnSpPr/>
          <p:nvPr/>
        </p:nvCxnSpPr>
        <p:spPr>
          <a:xfrm flipH="1">
            <a:off x="11188837" y="7162663"/>
            <a:ext cx="312599" cy="4985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9" name="Shape 519"/>
          <p:cNvCxnSpPr/>
          <p:nvPr/>
        </p:nvCxnSpPr>
        <p:spPr>
          <a:xfrm>
            <a:off x="12503325" y="7061088"/>
            <a:ext cx="312599" cy="606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20" name="Shape 520"/>
          <p:cNvCxnSpPr/>
          <p:nvPr/>
        </p:nvCxnSpPr>
        <p:spPr>
          <a:xfrm flipH="1">
            <a:off x="13474698" y="7068788"/>
            <a:ext cx="85500" cy="6494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21" name="Shape 521"/>
          <p:cNvSpPr txBox="1"/>
          <p:nvPr/>
        </p:nvSpPr>
        <p:spPr>
          <a:xfrm>
            <a:off x="12869655" y="4276588"/>
            <a:ext cx="2838756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At least one or more</a:t>
            </a:r>
          </a:p>
        </p:txBody>
      </p:sp>
      <p:cxnSp>
        <p:nvCxnSpPr>
          <p:cNvPr id="522" name="Shape 522"/>
          <p:cNvCxnSpPr/>
          <p:nvPr/>
        </p:nvCxnSpPr>
        <p:spPr>
          <a:xfrm flipH="1" flipV="1">
            <a:off x="14266859" y="5495787"/>
            <a:ext cx="5732" cy="787401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Shape 5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Резюме</a:t>
            </a:r>
            <a:endParaRPr lang="en-US" sz="78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528" name="Shape 528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435205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600" dirty="0"/>
              <a:t>Регулярные выражения - это загадочный, но мощный язык для сопоставления строк и извлечения элементов из этих строк.</a:t>
            </a:r>
          </a:p>
          <a:p>
            <a:r>
              <a:rPr lang="ru-RU" sz="3600" dirty="0"/>
              <a:t>В регулярных выражениях есть специальные символы, указывающие на намерение.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Shape 2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87879" y="1385094"/>
            <a:ext cx="9148570" cy="6373812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Shape 229"/>
          <p:cNvSpPr/>
          <p:nvPr/>
        </p:nvSpPr>
        <p:spPr>
          <a:xfrm flipH="1">
            <a:off x="12636449" y="1343100"/>
            <a:ext cx="1269899" cy="660300"/>
          </a:xfrm>
          <a:prstGeom prst="rightArrow">
            <a:avLst>
              <a:gd name="adj1" fmla="val 42844"/>
              <a:gd name="adj2" fmla="val 43131"/>
            </a:avLst>
          </a:prstGeom>
          <a:solidFill>
            <a:srgbClr val="00FF00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3276549" cy="186737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Понимание регулярных выражений</a:t>
            </a:r>
            <a:endParaRPr lang="en-US" sz="60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35" name="Shape 23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528376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600" dirty="0"/>
              <a:t>Очень мощный и довольно загадочный</a:t>
            </a:r>
          </a:p>
          <a:p>
            <a:r>
              <a:rPr lang="ru-RU" sz="3600" dirty="0"/>
              <a:t>Весело, когда ты их понимаешь</a:t>
            </a:r>
          </a:p>
          <a:p>
            <a:r>
              <a:rPr lang="ru-RU" sz="3600" dirty="0"/>
              <a:t>Регулярные выражения - это сам по себе язык</a:t>
            </a:r>
          </a:p>
          <a:p>
            <a:r>
              <a:rPr lang="ru-RU" sz="3600" dirty="0"/>
              <a:t>Язык «маркерных знаков» - программирование с помощью знаков.</a:t>
            </a:r>
          </a:p>
          <a:p>
            <a:r>
              <a:rPr lang="ru-RU" sz="3600" dirty="0"/>
              <a:t>Это своего рода язык «старой школы» - компактный</a:t>
            </a:r>
          </a:p>
          <a:p>
            <a:pPr marL="501523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endParaRPr lang="en-US" sz="3600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" name="Shape 2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85925" y="829037"/>
            <a:ext cx="7343776" cy="7343413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Shape 241"/>
          <p:cNvSpPr txBox="1"/>
          <p:nvPr/>
        </p:nvSpPr>
        <p:spPr>
          <a:xfrm>
            <a:off x="10427225" y="6931025"/>
            <a:ext cx="5152799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800" u="sng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  <a:hlinkClick r:id="rId4"/>
              </a:rPr>
              <a:t>http://</a:t>
            </a:r>
            <a:r>
              <a:rPr lang="en-US" sz="3800" u="sng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  <a:hlinkClick r:id="rId4"/>
              </a:rPr>
              <a:t>xkcd.com/208/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Регулярные выражения</a:t>
            </a:r>
            <a:endParaRPr lang="en-US" sz="6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47" name="Shape 247"/>
          <p:cNvSpPr txBox="1"/>
          <p:nvPr/>
        </p:nvSpPr>
        <p:spPr>
          <a:xfrm>
            <a:off x="2565400" y="2539900"/>
            <a:ext cx="11607801" cy="519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Matches the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beginning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of a line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$ 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Matches the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end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of the line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.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Matches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any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character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Matches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whitespace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Matches any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non-whitespace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character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*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Repeats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a character zero or more times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*?  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Repeats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a character zero or more times (non-greedy)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Repeats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a character one or more times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+?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Repeats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a character one or more times (non-greedy)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aeiou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Matches a single character in the listed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set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[^XYZ]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Matches a single character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not 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the listed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set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[a-z0-9]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The set of characters can include a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range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(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Indicates where string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extraction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is to start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) 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Indicates where string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extraction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is to end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84500" y="8407400"/>
            <a:ext cx="9376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https://www.py4e.com/lectures3/Pythonlearn-11-Regex-Handout.txt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3100703" cy="186737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Модуль регулярных выражений</a:t>
            </a:r>
            <a:endParaRPr lang="en-US" sz="6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53" name="Shape 25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/>
              <a:t>Прежде чем вы сможете использовать регулярные выражения в своей программе, вы должны импортировать библиотеку с помощью «</a:t>
            </a:r>
            <a:r>
              <a:rPr lang="ru-RU" sz="3200" dirty="0" err="1"/>
              <a:t>import</a:t>
            </a:r>
            <a:r>
              <a:rPr lang="ru-RU" sz="3200" dirty="0"/>
              <a:t> </a:t>
            </a:r>
            <a:r>
              <a:rPr lang="ru-RU" sz="3200" dirty="0" err="1"/>
              <a:t>re</a:t>
            </a:r>
            <a:r>
              <a:rPr lang="ru-RU" sz="3200" dirty="0"/>
              <a:t>».</a:t>
            </a:r>
          </a:p>
          <a:p>
            <a:r>
              <a:rPr lang="ru-RU" sz="3200" dirty="0"/>
              <a:t>Вы можете использовать </a:t>
            </a:r>
            <a:r>
              <a:rPr lang="ru-RU" sz="3200" dirty="0" err="1"/>
              <a:t>re.search</a:t>
            </a:r>
            <a:r>
              <a:rPr lang="ru-RU" sz="3200" dirty="0"/>
              <a:t> (), чтобы увидеть, соответствует ли строка регулярному выражению, аналогично использованию метода </a:t>
            </a:r>
            <a:r>
              <a:rPr lang="ru-RU" sz="3200" dirty="0" err="1"/>
              <a:t>find</a:t>
            </a:r>
            <a:r>
              <a:rPr lang="ru-RU" sz="3200" dirty="0"/>
              <a:t> () для строк.</a:t>
            </a:r>
          </a:p>
          <a:p>
            <a:r>
              <a:rPr lang="ru-RU" sz="3200" dirty="0"/>
              <a:t>Вы можете использовать </a:t>
            </a:r>
            <a:r>
              <a:rPr lang="ru-RU" sz="3200" dirty="0" err="1"/>
              <a:t>re.findall</a:t>
            </a:r>
            <a:r>
              <a:rPr lang="ru-RU" sz="3200" dirty="0"/>
              <a:t> () для извлечения частей строки, соответствующих вашему регулярному выражению, аналогично комбинации </a:t>
            </a:r>
            <a:r>
              <a:rPr lang="ru-RU" sz="3200" dirty="0" err="1"/>
              <a:t>find</a:t>
            </a:r>
            <a:r>
              <a:rPr lang="ru-RU" sz="3200" dirty="0"/>
              <a:t> () и нарезки: </a:t>
            </a:r>
            <a:r>
              <a:rPr lang="ru-RU" sz="3200" dirty="0" err="1"/>
              <a:t>var</a:t>
            </a:r>
            <a:r>
              <a:rPr lang="ru-RU" sz="3200" dirty="0"/>
              <a:t> [5:10]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title"/>
          </p:nvPr>
        </p:nvSpPr>
        <p:spPr>
          <a:xfrm>
            <a:off x="985838" y="1177804"/>
            <a:ext cx="13932000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60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И</a:t>
            </a:r>
            <a:r>
              <a:rPr lang="ru-RU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спользование</a:t>
            </a:r>
            <a:r>
              <a:rPr lang="en-US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6000" u="none" strike="noStrike" cap="none" dirty="0" err="1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re.search</a:t>
            </a:r>
            <a:r>
              <a:rPr lang="en-US" sz="6000" u="none" strike="noStrike" cap="none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()</a:t>
            </a:r>
            <a:r>
              <a:rPr lang="en-US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как</a:t>
            </a:r>
            <a:r>
              <a:rPr lang="en-US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60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find()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8371600" y="3410950"/>
            <a:ext cx="7579499" cy="3852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import re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line.rstrip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re.search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('From:', line)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print(line)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985838" y="3652600"/>
            <a:ext cx="6997186" cy="32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line.rstrip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line.find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('From:')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&gt;= 0: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print(line)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1936</TotalTime>
  <Words>2193</Words>
  <Application>Microsoft Office PowerPoint</Application>
  <PresentationFormat>Произвольный</PresentationFormat>
  <Paragraphs>291</Paragraphs>
  <Slides>33</Slides>
  <Notes>32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2" baseType="lpstr">
      <vt:lpstr>Arial</vt:lpstr>
      <vt:lpstr>Arial Regular</vt:lpstr>
      <vt:lpstr>Cabin</vt:lpstr>
      <vt:lpstr>Century Gothic</vt:lpstr>
      <vt:lpstr>Courier</vt:lpstr>
      <vt:lpstr>Courier New</vt:lpstr>
      <vt:lpstr>Gill Sans</vt:lpstr>
      <vt:lpstr>Wingdings 3</vt:lpstr>
      <vt:lpstr>Ион</vt:lpstr>
      <vt:lpstr>Лекция 12 Регулярные выражения</vt:lpstr>
      <vt:lpstr>Регулярные выражения</vt:lpstr>
      <vt:lpstr>Регулярные выражения</vt:lpstr>
      <vt:lpstr>Презентация PowerPoint</vt:lpstr>
      <vt:lpstr>Понимание регулярных выражений</vt:lpstr>
      <vt:lpstr>Презентация PowerPoint</vt:lpstr>
      <vt:lpstr>Регулярные выражения</vt:lpstr>
      <vt:lpstr>Модуль регулярных выражений</vt:lpstr>
      <vt:lpstr>Использование re.search() как find()</vt:lpstr>
      <vt:lpstr>Использование re.search() как startswith()</vt:lpstr>
      <vt:lpstr>Подстановка символов</vt:lpstr>
      <vt:lpstr>Настройка совпадений</vt:lpstr>
      <vt:lpstr>Fine-Tuning Your Match</vt:lpstr>
      <vt:lpstr>Сопоставление и извлечение данных</vt:lpstr>
      <vt:lpstr>Сопоставление и извлечение данных</vt:lpstr>
      <vt:lpstr>Предупреждение: жадное сопоставление</vt:lpstr>
      <vt:lpstr>Нежадное сопоставление</vt:lpstr>
      <vt:lpstr>Настройка извлечения строк</vt:lpstr>
      <vt:lpstr>Настройка извлечения строк</vt:lpstr>
      <vt:lpstr>Примеры парсинга строк…</vt:lpstr>
      <vt:lpstr>Презентация PowerPoint</vt:lpstr>
      <vt:lpstr>Паттерн двойного разделения</vt:lpstr>
      <vt:lpstr>Версия Regex</vt:lpstr>
      <vt:lpstr>Версия Regex</vt:lpstr>
      <vt:lpstr>Версия Regex</vt:lpstr>
      <vt:lpstr>Более продвинутая версия Regex</vt:lpstr>
      <vt:lpstr>Even Cooler Regex Version</vt:lpstr>
      <vt:lpstr>Even Cooler Regex Version</vt:lpstr>
      <vt:lpstr>Even Cooler Regex Version</vt:lpstr>
      <vt:lpstr>Even Cooler Regex Version</vt:lpstr>
      <vt:lpstr>Уверенность в спаме</vt:lpstr>
      <vt:lpstr>Escape Character</vt:lpstr>
      <vt:lpstr>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 Expressions</dc:title>
  <dc:creator>Владислав Карюкин</dc:creator>
  <cp:lastModifiedBy>Карюкин Владислав</cp:lastModifiedBy>
  <cp:revision>61</cp:revision>
  <dcterms:modified xsi:type="dcterms:W3CDTF">2021-10-28T10:01:32Z</dcterms:modified>
</cp:coreProperties>
</file>